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8" r:id="rId1"/>
  </p:sldMasterIdLst>
  <p:sldIdLst>
    <p:sldId id="256" r:id="rId2"/>
    <p:sldId id="257" r:id="rId3"/>
    <p:sldId id="266" r:id="rId4"/>
    <p:sldId id="262" r:id="rId5"/>
    <p:sldId id="261" r:id="rId6"/>
    <p:sldId id="263" r:id="rId7"/>
    <p:sldId id="265" r:id="rId8"/>
    <p:sldId id="264" r:id="rId9"/>
    <p:sldId id="267" r:id="rId10"/>
    <p:sldId id="260"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32" autoAdjust="0"/>
    <p:restoredTop sz="94660"/>
  </p:normalViewPr>
  <p:slideViewPr>
    <p:cSldViewPr snapToGrid="0">
      <p:cViewPr varScale="1">
        <p:scale>
          <a:sx n="116" d="100"/>
          <a:sy n="116" d="100"/>
        </p:scale>
        <p:origin x="-41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B28D425-E47E-4BA2-9B7A-0F6734471F01}" type="datetimeFigureOut">
              <a:rPr lang="tr-TR" smtClean="0"/>
              <a:pPr/>
              <a:t>17.11.2014</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C9BC020-F6F3-4803-8075-5589380584B3}" type="slidenum">
              <a:rPr lang="tr-TR" smtClean="0"/>
              <a:pPr/>
              <a:t>‹#›</a:t>
            </a:fld>
            <a:endParaRPr lang="tr-TR"/>
          </a:p>
        </p:txBody>
      </p:sp>
    </p:spTree>
    <p:extLst>
      <p:ext uri="{BB962C8B-B14F-4D97-AF65-F5344CB8AC3E}">
        <p14:creationId xmlns:p14="http://schemas.microsoft.com/office/powerpoint/2010/main" xmlns="" val="137088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B28D425-E47E-4BA2-9B7A-0F6734471F01}" type="datetimeFigureOut">
              <a:rPr lang="tr-TR" smtClean="0"/>
              <a:pPr/>
              <a:t>17.11.2014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9BC020-F6F3-4803-8075-5589380584B3}" type="slidenum">
              <a:rPr lang="tr-TR" smtClean="0"/>
              <a:pPr/>
              <a:t>‹#›</a:t>
            </a:fld>
            <a:endParaRPr lang="tr-TR"/>
          </a:p>
        </p:txBody>
      </p:sp>
    </p:spTree>
    <p:extLst>
      <p:ext uri="{BB962C8B-B14F-4D97-AF65-F5344CB8AC3E}">
        <p14:creationId xmlns:p14="http://schemas.microsoft.com/office/powerpoint/2010/main" xmlns="" val="3411590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B28D425-E47E-4BA2-9B7A-0F6734471F01}" type="datetimeFigureOut">
              <a:rPr lang="tr-TR" smtClean="0"/>
              <a:pPr/>
              <a:t>17.11.2014</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9BC020-F6F3-4803-8075-5589380584B3}"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438960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B28D425-E47E-4BA2-9B7A-0F6734471F01}" type="datetimeFigureOut">
              <a:rPr lang="tr-TR" smtClean="0"/>
              <a:pPr/>
              <a:t>17.11.2014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9BC020-F6F3-4803-8075-5589380584B3}" type="slidenum">
              <a:rPr lang="tr-TR" smtClean="0"/>
              <a:pPr/>
              <a:t>‹#›</a:t>
            </a:fld>
            <a:endParaRPr lang="tr-TR"/>
          </a:p>
        </p:txBody>
      </p:sp>
    </p:spTree>
    <p:extLst>
      <p:ext uri="{BB962C8B-B14F-4D97-AF65-F5344CB8AC3E}">
        <p14:creationId xmlns:p14="http://schemas.microsoft.com/office/powerpoint/2010/main" xmlns="" val="1453689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B28D425-E47E-4BA2-9B7A-0F6734471F01}" type="datetimeFigureOut">
              <a:rPr lang="tr-TR" smtClean="0"/>
              <a:pPr/>
              <a:t>17.11.2014</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9BC020-F6F3-4803-8075-5589380584B3}"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557820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B28D425-E47E-4BA2-9B7A-0F6734471F01}" type="datetimeFigureOut">
              <a:rPr lang="tr-TR" smtClean="0"/>
              <a:pPr/>
              <a:t>17.11.2014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9BC020-F6F3-4803-8075-5589380584B3}" type="slidenum">
              <a:rPr lang="tr-TR" smtClean="0"/>
              <a:pPr/>
              <a:t>‹#›</a:t>
            </a:fld>
            <a:endParaRPr lang="tr-TR"/>
          </a:p>
        </p:txBody>
      </p:sp>
    </p:spTree>
    <p:extLst>
      <p:ext uri="{BB962C8B-B14F-4D97-AF65-F5344CB8AC3E}">
        <p14:creationId xmlns:p14="http://schemas.microsoft.com/office/powerpoint/2010/main" xmlns="" val="3455200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B28D425-E47E-4BA2-9B7A-0F6734471F01}" type="datetimeFigureOut">
              <a:rPr lang="tr-TR" smtClean="0"/>
              <a:pPr/>
              <a:t>17.11.2014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9BC020-F6F3-4803-8075-5589380584B3}" type="slidenum">
              <a:rPr lang="tr-TR" smtClean="0"/>
              <a:pPr/>
              <a:t>‹#›</a:t>
            </a:fld>
            <a:endParaRPr lang="tr-TR"/>
          </a:p>
        </p:txBody>
      </p:sp>
    </p:spTree>
    <p:extLst>
      <p:ext uri="{BB962C8B-B14F-4D97-AF65-F5344CB8AC3E}">
        <p14:creationId xmlns:p14="http://schemas.microsoft.com/office/powerpoint/2010/main" xmlns="" val="664462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B28D425-E47E-4BA2-9B7A-0F6734471F01}" type="datetimeFigureOut">
              <a:rPr lang="tr-TR" smtClean="0"/>
              <a:pPr/>
              <a:t>17.11.2014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9BC020-F6F3-4803-8075-5589380584B3}" type="slidenum">
              <a:rPr lang="tr-TR" smtClean="0"/>
              <a:pPr/>
              <a:t>‹#›</a:t>
            </a:fld>
            <a:endParaRPr lang="tr-TR"/>
          </a:p>
        </p:txBody>
      </p:sp>
    </p:spTree>
    <p:extLst>
      <p:ext uri="{BB962C8B-B14F-4D97-AF65-F5344CB8AC3E}">
        <p14:creationId xmlns:p14="http://schemas.microsoft.com/office/powerpoint/2010/main" xmlns="" val="116385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B28D425-E47E-4BA2-9B7A-0F6734471F01}" type="datetimeFigureOut">
              <a:rPr lang="tr-TR" smtClean="0"/>
              <a:pPr/>
              <a:t>17.11.2014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9BC020-F6F3-4803-8075-5589380584B3}" type="slidenum">
              <a:rPr lang="tr-TR" smtClean="0"/>
              <a:pPr/>
              <a:t>‹#›</a:t>
            </a:fld>
            <a:endParaRPr lang="tr-TR"/>
          </a:p>
        </p:txBody>
      </p:sp>
    </p:spTree>
    <p:extLst>
      <p:ext uri="{BB962C8B-B14F-4D97-AF65-F5344CB8AC3E}">
        <p14:creationId xmlns:p14="http://schemas.microsoft.com/office/powerpoint/2010/main" xmlns="" val="785342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B28D425-E47E-4BA2-9B7A-0F6734471F01}" type="datetimeFigureOut">
              <a:rPr lang="tr-TR" smtClean="0"/>
              <a:pPr/>
              <a:t>17.11.2014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9BC020-F6F3-4803-8075-5589380584B3}" type="slidenum">
              <a:rPr lang="tr-TR" smtClean="0"/>
              <a:pPr/>
              <a:t>‹#›</a:t>
            </a:fld>
            <a:endParaRPr lang="tr-TR"/>
          </a:p>
        </p:txBody>
      </p:sp>
    </p:spTree>
    <p:extLst>
      <p:ext uri="{BB962C8B-B14F-4D97-AF65-F5344CB8AC3E}">
        <p14:creationId xmlns:p14="http://schemas.microsoft.com/office/powerpoint/2010/main" xmlns="" val="153825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B28D425-E47E-4BA2-9B7A-0F6734471F01}" type="datetimeFigureOut">
              <a:rPr lang="tr-TR" smtClean="0"/>
              <a:pPr/>
              <a:t>17.11.2014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C9BC020-F6F3-4803-8075-5589380584B3}" type="slidenum">
              <a:rPr lang="tr-TR" smtClean="0"/>
              <a:pPr/>
              <a:t>‹#›</a:t>
            </a:fld>
            <a:endParaRPr lang="tr-TR"/>
          </a:p>
        </p:txBody>
      </p:sp>
    </p:spTree>
    <p:extLst>
      <p:ext uri="{BB962C8B-B14F-4D97-AF65-F5344CB8AC3E}">
        <p14:creationId xmlns:p14="http://schemas.microsoft.com/office/powerpoint/2010/main" xmlns="" val="2884971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B28D425-E47E-4BA2-9B7A-0F6734471F01}" type="datetimeFigureOut">
              <a:rPr lang="tr-TR" smtClean="0"/>
              <a:pPr/>
              <a:t>17.11.2014</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C9BC020-F6F3-4803-8075-5589380584B3}" type="slidenum">
              <a:rPr lang="tr-TR" smtClean="0"/>
              <a:pPr/>
              <a:t>‹#›</a:t>
            </a:fld>
            <a:endParaRPr lang="tr-TR"/>
          </a:p>
        </p:txBody>
      </p:sp>
    </p:spTree>
    <p:extLst>
      <p:ext uri="{BB962C8B-B14F-4D97-AF65-F5344CB8AC3E}">
        <p14:creationId xmlns:p14="http://schemas.microsoft.com/office/powerpoint/2010/main" xmlns="" val="19491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B28D425-E47E-4BA2-9B7A-0F6734471F01}" type="datetimeFigureOut">
              <a:rPr lang="tr-TR" smtClean="0"/>
              <a:pPr/>
              <a:t>17.11.2014</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C9BC020-F6F3-4803-8075-5589380584B3}" type="slidenum">
              <a:rPr lang="tr-TR" smtClean="0"/>
              <a:pPr/>
              <a:t>‹#›</a:t>
            </a:fld>
            <a:endParaRPr lang="tr-TR"/>
          </a:p>
        </p:txBody>
      </p:sp>
    </p:spTree>
    <p:extLst>
      <p:ext uri="{BB962C8B-B14F-4D97-AF65-F5344CB8AC3E}">
        <p14:creationId xmlns:p14="http://schemas.microsoft.com/office/powerpoint/2010/main" xmlns="" val="4232987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8D425-E47E-4BA2-9B7A-0F6734471F01}" type="datetimeFigureOut">
              <a:rPr lang="tr-TR" smtClean="0"/>
              <a:pPr/>
              <a:t>17.11.2014</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C9BC020-F6F3-4803-8075-5589380584B3}" type="slidenum">
              <a:rPr lang="tr-TR" smtClean="0"/>
              <a:pPr/>
              <a:t>‹#›</a:t>
            </a:fld>
            <a:endParaRPr lang="tr-TR"/>
          </a:p>
        </p:txBody>
      </p:sp>
    </p:spTree>
    <p:extLst>
      <p:ext uri="{BB962C8B-B14F-4D97-AF65-F5344CB8AC3E}">
        <p14:creationId xmlns:p14="http://schemas.microsoft.com/office/powerpoint/2010/main" xmlns="" val="1019255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B28D425-E47E-4BA2-9B7A-0F6734471F01}" type="datetimeFigureOut">
              <a:rPr lang="tr-TR" smtClean="0"/>
              <a:pPr/>
              <a:t>17.11.2014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C9BC020-F6F3-4803-8075-5589380584B3}" type="slidenum">
              <a:rPr lang="tr-TR" smtClean="0"/>
              <a:pPr/>
              <a:t>‹#›</a:t>
            </a:fld>
            <a:endParaRPr lang="tr-TR"/>
          </a:p>
        </p:txBody>
      </p:sp>
    </p:spTree>
    <p:extLst>
      <p:ext uri="{BB962C8B-B14F-4D97-AF65-F5344CB8AC3E}">
        <p14:creationId xmlns:p14="http://schemas.microsoft.com/office/powerpoint/2010/main" xmlns="" val="4053664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B28D425-E47E-4BA2-9B7A-0F6734471F01}" type="datetimeFigureOut">
              <a:rPr lang="tr-TR" smtClean="0"/>
              <a:pPr/>
              <a:t>17.11.2014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9BC020-F6F3-4803-8075-5589380584B3}" type="slidenum">
              <a:rPr lang="tr-TR" smtClean="0"/>
              <a:pPr/>
              <a:t>‹#›</a:t>
            </a:fld>
            <a:endParaRPr lang="tr-TR"/>
          </a:p>
        </p:txBody>
      </p:sp>
    </p:spTree>
    <p:extLst>
      <p:ext uri="{BB962C8B-B14F-4D97-AF65-F5344CB8AC3E}">
        <p14:creationId xmlns:p14="http://schemas.microsoft.com/office/powerpoint/2010/main" xmlns="" val="2161127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B28D425-E47E-4BA2-9B7A-0F6734471F01}" type="datetimeFigureOut">
              <a:rPr lang="tr-TR" smtClean="0"/>
              <a:pPr/>
              <a:t>17.11.2014</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C9BC020-F6F3-4803-8075-5589380584B3}" type="slidenum">
              <a:rPr lang="tr-TR" smtClean="0"/>
              <a:pPr/>
              <a:t>‹#›</a:t>
            </a:fld>
            <a:endParaRPr lang="tr-TR"/>
          </a:p>
        </p:txBody>
      </p:sp>
    </p:spTree>
    <p:extLst>
      <p:ext uri="{BB962C8B-B14F-4D97-AF65-F5344CB8AC3E}">
        <p14:creationId xmlns:p14="http://schemas.microsoft.com/office/powerpoint/2010/main" xmlns="" val="428665635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sxlabs.org/forum/soru-cevap/297156-kultur-ogelerimiz-nelerdir.html#ixzz3Ib5DpD9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4955" y="592429"/>
            <a:ext cx="8825658" cy="3245476"/>
          </a:xfrm>
        </p:spPr>
        <p:txBody>
          <a:bodyPr/>
          <a:lstStyle/>
          <a:p>
            <a:r>
              <a:rPr lang="tr-TR" sz="4800" dirty="0" smtClean="0"/>
              <a:t>KÜLTÜREL </a:t>
            </a:r>
            <a:r>
              <a:rPr lang="tr-TR" sz="4800" dirty="0" smtClean="0"/>
              <a:t>ÖĞELER </a:t>
            </a:r>
            <a:r>
              <a:rPr lang="tr-TR" sz="4800" dirty="0" smtClean="0"/>
              <a:t>OLMAZSA TOPLUMLAR NASIL ETKİLENİR?</a:t>
            </a:r>
            <a:endParaRPr lang="tr-TR" sz="4800" dirty="0"/>
          </a:p>
        </p:txBody>
      </p:sp>
      <p:sp>
        <p:nvSpPr>
          <p:cNvPr id="3" name="Alt Başlık 2"/>
          <p:cNvSpPr>
            <a:spLocks noGrp="1"/>
          </p:cNvSpPr>
          <p:nvPr>
            <p:ph type="subTitle" idx="1"/>
          </p:nvPr>
        </p:nvSpPr>
        <p:spPr>
          <a:xfrm>
            <a:off x="2824767" y="5044472"/>
            <a:ext cx="9144000" cy="1655762"/>
          </a:xfrm>
        </p:spPr>
        <p:txBody>
          <a:bodyPr/>
          <a:lstStyle/>
          <a:p>
            <a:pPr algn="l"/>
            <a:r>
              <a:rPr lang="tr-TR" dirty="0" smtClean="0"/>
              <a:t>						Ekin Yaşam </a:t>
            </a:r>
            <a:r>
              <a:rPr lang="tr-TR" dirty="0" err="1" smtClean="0"/>
              <a:t>Demirbaşoğlu</a:t>
            </a:r>
            <a:r>
              <a:rPr lang="tr-TR" dirty="0" smtClean="0"/>
              <a:t> - ECE </a:t>
            </a:r>
            <a:r>
              <a:rPr lang="tr-TR" dirty="0" err="1" smtClean="0"/>
              <a:t>SOLMAz</a:t>
            </a:r>
            <a:endParaRPr lang="tr-TR" dirty="0" smtClean="0"/>
          </a:p>
          <a:p>
            <a:pPr algn="l"/>
            <a:r>
              <a:rPr lang="tr-TR" dirty="0" smtClean="0"/>
              <a:t>						Sınıf:4A</a:t>
            </a:r>
          </a:p>
          <a:p>
            <a:pPr algn="l"/>
            <a:r>
              <a:rPr lang="tr-TR" dirty="0" smtClean="0"/>
              <a:t>					</a:t>
            </a:r>
            <a:endParaRPr lang="tr-TR" dirty="0"/>
          </a:p>
        </p:txBody>
      </p:sp>
    </p:spTree>
    <p:extLst>
      <p:ext uri="{BB962C8B-B14F-4D97-AF65-F5344CB8AC3E}">
        <p14:creationId xmlns:p14="http://schemas.microsoft.com/office/powerpoint/2010/main" xmlns="" val="1881235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endParaRPr lang="tr-TR" sz="4800" dirty="0" smtClean="0"/>
          </a:p>
          <a:p>
            <a:pPr marL="0" indent="0">
              <a:buNone/>
            </a:pPr>
            <a:r>
              <a:rPr lang="tr-TR" sz="4800" dirty="0" smtClean="0"/>
              <a:t>				</a:t>
            </a:r>
          </a:p>
          <a:p>
            <a:pPr marL="0" indent="0">
              <a:buNone/>
            </a:pPr>
            <a:r>
              <a:rPr lang="tr-TR" sz="4800" dirty="0" smtClean="0"/>
              <a:t>					</a:t>
            </a:r>
            <a:r>
              <a:rPr lang="tr-TR" sz="5400" dirty="0" smtClean="0"/>
              <a:t>TEŞEKKÜRLER</a:t>
            </a:r>
            <a:endParaRPr lang="tr-TR" sz="5400" dirty="0"/>
          </a:p>
        </p:txBody>
      </p:sp>
    </p:spTree>
    <p:extLst>
      <p:ext uri="{BB962C8B-B14F-4D97-AF65-F5344CB8AC3E}">
        <p14:creationId xmlns:p14="http://schemas.microsoft.com/office/powerpoint/2010/main" xmlns="" val="1338690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2000" dirty="0" smtClean="0"/>
              <a:t>Kültürel Öğeleri </a:t>
            </a:r>
            <a:r>
              <a:rPr lang="tr-TR" sz="2000" dirty="0"/>
              <a:t>Olmazsa Toplumlar Nasıl </a:t>
            </a:r>
            <a:r>
              <a:rPr lang="tr-TR" sz="2000" dirty="0" smtClean="0"/>
              <a:t>etkilenir?</a:t>
            </a: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a:t>
            </a:r>
          </a:p>
        </p:txBody>
      </p:sp>
      <p:sp>
        <p:nvSpPr>
          <p:cNvPr id="3" name="İçerik Yer Tutucusu 2"/>
          <p:cNvSpPr>
            <a:spLocks noGrp="1"/>
          </p:cNvSpPr>
          <p:nvPr>
            <p:ph idx="1"/>
          </p:nvPr>
        </p:nvSpPr>
        <p:spPr/>
        <p:txBody>
          <a:bodyPr>
            <a:normAutofit fontScale="92500" lnSpcReduction="10000"/>
          </a:bodyPr>
          <a:lstStyle/>
          <a:p>
            <a:r>
              <a:rPr lang="tr-TR" b="1" dirty="0"/>
              <a:t>Kültürel Ögelerimiz Nelerdir?</a:t>
            </a:r>
            <a:r>
              <a:rPr lang="tr-TR" dirty="0"/>
              <a:t/>
            </a:r>
            <a:br>
              <a:rPr lang="tr-TR" dirty="0"/>
            </a:br>
            <a:r>
              <a:rPr lang="tr-TR" dirty="0"/>
              <a:t/>
            </a:r>
            <a:br>
              <a:rPr lang="tr-TR" dirty="0"/>
            </a:br>
            <a:r>
              <a:rPr lang="tr-TR" dirty="0"/>
              <a:t>Kültürün belirlediği yerleşik davranış kurallarıdır. Toplumsal düzeni sağlayan bireylere yol gösteren doğru ve yanlışı olumlu ve olumsuzu belirleyen kurallar, standartlar ve fikirlere kültürel öğe denir. </a:t>
            </a:r>
            <a:br>
              <a:rPr lang="tr-TR" dirty="0"/>
            </a:br>
            <a:r>
              <a:rPr lang="tr-TR" dirty="0"/>
              <a:t>Kültün öğeleri maddi ve manevi öğeler olmak üzere ikiye ayrılır. Araç, gereç, giysi gibi öğeler maddi öğelerdir. İnançlar, değerler ise manevi öğelerdir. Kısaca kültürel öğeler: Dil, din, tarih, gelenek-görenek, sanat ve dünya görüşüdür. </a:t>
            </a:r>
            <a:br>
              <a:rPr lang="tr-TR" dirty="0"/>
            </a:br>
            <a:r>
              <a:rPr lang="tr-TR" dirty="0"/>
              <a:t/>
            </a:r>
            <a:br>
              <a:rPr lang="tr-TR" dirty="0"/>
            </a:br>
            <a:r>
              <a:rPr lang="tr-TR" b="1" dirty="0"/>
              <a:t>Bu Tanımlara Göre Türk Kültürünün Ögeleri</a:t>
            </a:r>
            <a:r>
              <a:rPr lang="tr-TR" dirty="0"/>
              <a:t> </a:t>
            </a:r>
          </a:p>
          <a:p>
            <a:r>
              <a:rPr lang="tr-TR" dirty="0"/>
              <a:t>1. Türkçe</a:t>
            </a:r>
            <a:br>
              <a:rPr lang="tr-TR" dirty="0"/>
            </a:br>
            <a:r>
              <a:rPr lang="tr-TR" dirty="0"/>
              <a:t>2. Gelenek ve Göreneklerimiz</a:t>
            </a:r>
            <a:br>
              <a:rPr lang="tr-TR" dirty="0"/>
            </a:br>
            <a:r>
              <a:rPr lang="tr-TR" dirty="0"/>
              <a:t>3. Dinimiz</a:t>
            </a:r>
            <a:br>
              <a:rPr lang="tr-TR" dirty="0"/>
            </a:br>
            <a:r>
              <a:rPr lang="tr-TR" dirty="0"/>
              <a:t>4. Tarihimiz </a:t>
            </a:r>
          </a:p>
          <a:p>
            <a:endParaRPr lang="tr-TR" dirty="0"/>
          </a:p>
          <a:p>
            <a:endParaRPr lang="tr-TR" dirty="0" smtClean="0"/>
          </a:p>
        </p:txBody>
      </p:sp>
    </p:spTree>
    <p:extLst>
      <p:ext uri="{BB962C8B-B14F-4D97-AF65-F5344CB8AC3E}">
        <p14:creationId xmlns:p14="http://schemas.microsoft.com/office/powerpoint/2010/main" xmlns="" val="3143715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2000" dirty="0" smtClean="0"/>
              <a:t>Kültürel Öğeleri </a:t>
            </a:r>
            <a:r>
              <a:rPr lang="tr-TR" sz="2000" dirty="0"/>
              <a:t>Olmazsa Toplumlar Nasıl etkilenir?</a:t>
            </a:r>
            <a:r>
              <a:rPr lang="tr-TR" dirty="0"/>
              <a:t/>
            </a:r>
            <a:br>
              <a:rPr lang="tr-TR" dirty="0"/>
            </a:b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b="1" dirty="0"/>
              <a:t>Türk Kültürünün Maddi Ögeleri</a:t>
            </a:r>
            <a:r>
              <a:rPr lang="tr-TR" dirty="0"/>
              <a:t> </a:t>
            </a:r>
          </a:p>
          <a:p>
            <a:pPr marL="0" indent="0">
              <a:buNone/>
            </a:pPr>
            <a:r>
              <a:rPr lang="tr-TR" dirty="0"/>
              <a:t>1. Türk Kahvesi</a:t>
            </a:r>
            <a:br>
              <a:rPr lang="tr-TR" dirty="0"/>
            </a:br>
            <a:r>
              <a:rPr lang="tr-TR" dirty="0"/>
              <a:t>2. Türk Lokumu</a:t>
            </a:r>
            <a:br>
              <a:rPr lang="tr-TR" dirty="0"/>
            </a:br>
            <a:r>
              <a:rPr lang="tr-TR" dirty="0"/>
              <a:t>3. Türk Mutfağı</a:t>
            </a:r>
          </a:p>
          <a:p>
            <a:r>
              <a:rPr lang="tr-TR" b="1" dirty="0"/>
              <a:t>Türk Kültürünün Manevi Ögeleri</a:t>
            </a:r>
            <a:r>
              <a:rPr lang="tr-TR" dirty="0"/>
              <a:t> </a:t>
            </a:r>
          </a:p>
          <a:p>
            <a:pPr marL="0" indent="0">
              <a:buNone/>
            </a:pPr>
            <a:r>
              <a:rPr lang="tr-TR" dirty="0"/>
              <a:t>1. Gelenek göreneklerimiz</a:t>
            </a:r>
            <a:br>
              <a:rPr lang="tr-TR" dirty="0"/>
            </a:br>
            <a:r>
              <a:rPr lang="tr-TR" dirty="0"/>
              <a:t>2. </a:t>
            </a:r>
            <a:r>
              <a:rPr lang="tr-TR" dirty="0" err="1"/>
              <a:t>Hacıvat</a:t>
            </a:r>
            <a:r>
              <a:rPr lang="tr-TR" dirty="0"/>
              <a:t> Karagöz - Ortaoyunu</a:t>
            </a:r>
            <a:br>
              <a:rPr lang="tr-TR" dirty="0"/>
            </a:br>
            <a:r>
              <a:rPr lang="tr-TR" dirty="0"/>
              <a:t>3. Nasrettin Hoca </a:t>
            </a:r>
          </a:p>
          <a:p>
            <a:pPr marL="0" indent="0">
              <a:buNone/>
            </a:pPr>
            <a:r>
              <a:rPr lang="tr-TR" dirty="0"/>
              <a:t/>
            </a:r>
            <a:br>
              <a:rPr lang="tr-TR" dirty="0"/>
            </a:br>
            <a:r>
              <a:rPr lang="tr-TR" dirty="0"/>
              <a:t>Kaynak: </a:t>
            </a:r>
            <a:r>
              <a:rPr lang="tr-TR" u="sng" dirty="0">
                <a:hlinkClick r:id="rId2"/>
              </a:rPr>
              <a:t>http://www.msxlabs.org/forum/soru-cevap/297156-kultur-ogelerimiz-nelerdir.html#ixzz3Ib5DpD9F</a:t>
            </a:r>
            <a:endParaRPr lang="tr-TR" dirty="0"/>
          </a:p>
          <a:p>
            <a:endParaRPr lang="tr-TR" dirty="0" smtClean="0"/>
          </a:p>
        </p:txBody>
      </p:sp>
    </p:spTree>
    <p:extLst>
      <p:ext uri="{BB962C8B-B14F-4D97-AF65-F5344CB8AC3E}">
        <p14:creationId xmlns:p14="http://schemas.microsoft.com/office/powerpoint/2010/main" xmlns="" val="1955445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smtClean="0"/>
              <a:t>Kültürel Öğeleri </a:t>
            </a:r>
            <a:r>
              <a:rPr lang="tr-TR" sz="2000" dirty="0"/>
              <a:t>Olmazsa Toplumlar Nasıl etkilenir?</a:t>
            </a:r>
          </a:p>
        </p:txBody>
      </p:sp>
      <p:sp>
        <p:nvSpPr>
          <p:cNvPr id="3" name="İçerik Yer Tutucusu 2"/>
          <p:cNvSpPr>
            <a:spLocks noGrp="1"/>
          </p:cNvSpPr>
          <p:nvPr>
            <p:ph idx="1"/>
          </p:nvPr>
        </p:nvSpPr>
        <p:spPr/>
        <p:txBody>
          <a:bodyPr>
            <a:normAutofit/>
          </a:bodyPr>
          <a:lstStyle/>
          <a:p>
            <a:r>
              <a:rPr lang="tr-TR" dirty="0" smtClean="0"/>
              <a:t>Kültür unsurlara </a:t>
            </a:r>
            <a:r>
              <a:rPr lang="tr-TR" dirty="0"/>
              <a:t>dayanır. Bu özelliklerin kısa adı kültürdür. Yemek </a:t>
            </a:r>
            <a:r>
              <a:rPr lang="tr-TR" dirty="0" err="1"/>
              <a:t>yemekden</a:t>
            </a:r>
            <a:r>
              <a:rPr lang="tr-TR" dirty="0"/>
              <a:t> giyime, kız istemeden düğüne, mili ve dini bayramlara, tarihi eserlere ,doğum ve cenazelere, </a:t>
            </a:r>
            <a:r>
              <a:rPr lang="tr-TR" dirty="0" err="1"/>
              <a:t>mezltürel</a:t>
            </a:r>
            <a:r>
              <a:rPr lang="tr-TR" dirty="0"/>
              <a:t> öğeler, bir toplumun ulus- millet sayılmasını sağlamakta olan özelliklerin bütünüdür. Bir toplumun ulus millet olması sadece toprakların birliğiyle değil aynı anda Dil, Tarih ve Din gibi arlıklara ve ya sünnet düğününde olan adetlere dayanır. Kültürün öğeleri milletin bayrak ve milli marş ayrıca toprak bütünlüğü gibi önemli unsurlarıdır.</a:t>
            </a:r>
          </a:p>
          <a:p>
            <a:pPr marL="0" indent="0">
              <a:buNone/>
            </a:pPr>
            <a:endParaRPr lang="tr-TR" dirty="0"/>
          </a:p>
          <a:p>
            <a:pPr marL="0" indent="0">
              <a:buNone/>
            </a:pPr>
            <a:r>
              <a:rPr lang="tr-TR" dirty="0" err="1"/>
              <a:t>Kaynak:http</a:t>
            </a:r>
            <a:r>
              <a:rPr lang="tr-TR" dirty="0"/>
              <a:t>://www.buyutec.net/haber/472-kulturel-ogeler-neden-onemlidir.html</a:t>
            </a:r>
          </a:p>
          <a:p>
            <a:pPr marL="0" indent="0">
              <a:buNone/>
            </a:pPr>
            <a:endParaRPr lang="tr-TR" dirty="0" smtClean="0"/>
          </a:p>
        </p:txBody>
      </p:sp>
    </p:spTree>
    <p:extLst>
      <p:ext uri="{BB962C8B-B14F-4D97-AF65-F5344CB8AC3E}">
        <p14:creationId xmlns:p14="http://schemas.microsoft.com/office/powerpoint/2010/main" xmlns="" val="3117525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2"/>
          <p:cNvSpPr txBox="1">
            <a:spLocks/>
          </p:cNvSpPr>
          <p:nvPr/>
        </p:nvSpPr>
        <p:spPr>
          <a:xfrm>
            <a:off x="2824767" y="5044472"/>
            <a:ext cx="9144000" cy="165576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tr-TR" dirty="0" smtClean="0"/>
              <a:t>						Ekin Yaşam </a:t>
            </a:r>
            <a:r>
              <a:rPr lang="tr-TR" dirty="0" err="1" smtClean="0"/>
              <a:t>Demirbaşoğlu</a:t>
            </a:r>
            <a:endParaRPr lang="tr-TR" dirty="0" smtClean="0"/>
          </a:p>
          <a:p>
            <a:pPr marL="0" indent="0">
              <a:buNone/>
            </a:pPr>
            <a:r>
              <a:rPr lang="tr-TR" dirty="0" smtClean="0"/>
              <a:t>						Sınıfı:4A</a:t>
            </a:r>
          </a:p>
          <a:p>
            <a:pPr marL="0" indent="0">
              <a:buNone/>
            </a:pPr>
            <a:r>
              <a:rPr lang="tr-TR" dirty="0" smtClean="0"/>
              <a:t>						Numarası:407</a:t>
            </a:r>
            <a:endParaRPr lang="tr-TR" dirty="0"/>
          </a:p>
        </p:txBody>
      </p:sp>
      <p:sp>
        <p:nvSpPr>
          <p:cNvPr id="8" name="Unvan 1"/>
          <p:cNvSpPr>
            <a:spLocks noGrp="1"/>
          </p:cNvSpPr>
          <p:nvPr>
            <p:ph idx="1"/>
          </p:nvPr>
        </p:nvSpPr>
        <p:spPr>
          <a:xfrm>
            <a:off x="1854200" y="1584325"/>
            <a:ext cx="10337800" cy="4664075"/>
          </a:xfrm>
        </p:spPr>
        <p:txBody>
          <a:bodyPr>
            <a:normAutofit/>
          </a:bodyPr>
          <a:lstStyle/>
          <a:p>
            <a:pPr marL="0" lvl="0" indent="0">
              <a:buNone/>
            </a:pPr>
            <a:r>
              <a:rPr lang="tr-TR" sz="4800" dirty="0"/>
              <a:t>Günümüzde </a:t>
            </a:r>
            <a:r>
              <a:rPr lang="tr-TR" sz="4800" dirty="0" smtClean="0"/>
              <a:t>Devam Etmeyen</a:t>
            </a:r>
          </a:p>
          <a:p>
            <a:pPr marL="0" lvl="0" indent="0">
              <a:buNone/>
            </a:pPr>
            <a:r>
              <a:rPr lang="tr-TR" sz="4800" dirty="0" smtClean="0"/>
              <a:t> </a:t>
            </a:r>
            <a:r>
              <a:rPr lang="tr-TR" sz="4800" dirty="0"/>
              <a:t>Türk Sporları </a:t>
            </a:r>
            <a:r>
              <a:rPr lang="tr-TR" sz="4800" dirty="0" smtClean="0"/>
              <a:t>Hangileridir</a:t>
            </a:r>
            <a:r>
              <a:rPr lang="tr-TR" sz="4800" dirty="0"/>
              <a:t>?</a:t>
            </a:r>
          </a:p>
          <a:p>
            <a:endParaRPr lang="tr-TR" sz="4800" dirty="0"/>
          </a:p>
        </p:txBody>
      </p:sp>
    </p:spTree>
    <p:extLst>
      <p:ext uri="{BB962C8B-B14F-4D97-AF65-F5344CB8AC3E}">
        <p14:creationId xmlns:p14="http://schemas.microsoft.com/office/powerpoint/2010/main" xmlns="" val="1820324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0"/>
            <a:r>
              <a:rPr lang="tr-TR" dirty="0"/>
              <a:t>Günümüzde devam etmeyen Türk Sporları hangileridir?</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r>
              <a:rPr lang="tr-TR" b="1" dirty="0" smtClean="0"/>
              <a:t>TEPÜK</a:t>
            </a:r>
            <a:r>
              <a:rPr lang="tr-TR" b="1" dirty="0"/>
              <a:t>:</a:t>
            </a:r>
            <a:r>
              <a:rPr lang="tr-TR" dirty="0"/>
              <a:t/>
            </a:r>
            <a:br>
              <a:rPr lang="tr-TR" dirty="0"/>
            </a:br>
            <a:r>
              <a:rPr lang="tr-TR" b="1" dirty="0" smtClean="0"/>
              <a:t>Orta </a:t>
            </a:r>
            <a:r>
              <a:rPr lang="tr-TR" b="1" dirty="0"/>
              <a:t>Asya’da futbola benzeyen </a:t>
            </a:r>
            <a:r>
              <a:rPr lang="tr-TR" b="1" dirty="0" err="1"/>
              <a:t>tepük</a:t>
            </a:r>
            <a:r>
              <a:rPr lang="tr-TR" b="1" dirty="0"/>
              <a:t> adıyla oynanan bir oyundan Kaşgarlı Mahmut, Divan-ı Lügat-</a:t>
            </a:r>
            <a:r>
              <a:rPr lang="tr-TR" b="1" dirty="0" err="1"/>
              <a:t>ül</a:t>
            </a:r>
            <a:r>
              <a:rPr lang="tr-TR" b="1" dirty="0"/>
              <a:t> Türk adlı eserinde söz etmektedir. </a:t>
            </a:r>
            <a:r>
              <a:rPr lang="tr-TR" dirty="0"/>
              <a:t/>
            </a:r>
            <a:br>
              <a:rPr lang="tr-TR" dirty="0"/>
            </a:br>
            <a:endParaRPr lang="tr-TR" sz="2100" b="1" dirty="0"/>
          </a:p>
          <a:p>
            <a:r>
              <a:rPr lang="tr-TR" sz="2100" b="1" dirty="0" smtClean="0"/>
              <a:t>MATRAK:</a:t>
            </a:r>
            <a:r>
              <a:rPr lang="tr-TR" sz="2100" b="1" dirty="0"/>
              <a:t/>
            </a:r>
            <a:br>
              <a:rPr lang="tr-TR" sz="2100" b="1" dirty="0"/>
            </a:br>
            <a:r>
              <a:rPr lang="tr-TR" b="1" dirty="0"/>
              <a:t>Sopalarla oynanan ve eski bir Türk savaş oyunu.</a:t>
            </a:r>
            <a:r>
              <a:rPr lang="tr-TR" dirty="0"/>
              <a:t/>
            </a:r>
            <a:br>
              <a:rPr lang="tr-TR" dirty="0"/>
            </a:br>
            <a:r>
              <a:rPr lang="tr-TR" b="1" dirty="0"/>
              <a:t>Matrak sopaları özel hazırlanır, ucu post ile kaplanır dışına deri sarılırdı</a:t>
            </a:r>
            <a:r>
              <a:rPr lang="tr-TR" b="1" dirty="0" smtClean="0"/>
              <a:t>.</a:t>
            </a:r>
            <a:r>
              <a:rPr lang="tr-TR" dirty="0"/>
              <a:t/>
            </a:r>
            <a:br>
              <a:rPr lang="tr-TR" dirty="0"/>
            </a:br>
            <a:r>
              <a:rPr lang="tr-TR" b="1" dirty="0"/>
              <a:t>Matrak sporu Osmanlı döneminde yeniden moda olmuş ve </a:t>
            </a:r>
            <a:r>
              <a:rPr lang="tr-TR" b="1" i="1" dirty="0"/>
              <a:t>Sultanlar ,Yeniçeriler</a:t>
            </a:r>
            <a:r>
              <a:rPr lang="tr-TR" b="1" dirty="0"/>
              <a:t> tarafından sık sık müsabakaları yapılmıştır.</a:t>
            </a:r>
            <a:r>
              <a:rPr lang="tr-TR" dirty="0"/>
              <a:t/>
            </a:r>
            <a:br>
              <a:rPr lang="tr-TR" dirty="0"/>
            </a:br>
            <a:r>
              <a:rPr lang="tr-TR" b="1" dirty="0"/>
              <a:t>Matrakçı Nasuh:</a:t>
            </a:r>
            <a:r>
              <a:rPr lang="tr-TR" dirty="0"/>
              <a:t/>
            </a:r>
            <a:br>
              <a:rPr lang="tr-TR" dirty="0"/>
            </a:br>
            <a:r>
              <a:rPr lang="tr-TR" b="1" dirty="0"/>
              <a:t>Değişik silahları </a:t>
            </a:r>
            <a:r>
              <a:rPr lang="tr-TR" b="1" dirty="0" smtClean="0"/>
              <a:t>kullanmaktaki </a:t>
            </a:r>
            <a:r>
              <a:rPr lang="tr-TR" b="1" dirty="0"/>
              <a:t>ustalığı da bilinmekte olup bu spor dalında</a:t>
            </a:r>
            <a:r>
              <a:rPr lang="tr-TR" b="1" dirty="0" smtClean="0"/>
              <a:t>, usta</a:t>
            </a:r>
            <a:r>
              <a:rPr lang="tr-TR" b="1" dirty="0"/>
              <a:t> kabul edildiği  için</a:t>
            </a:r>
            <a:r>
              <a:rPr lang="tr-TR" b="1" dirty="0" smtClean="0"/>
              <a:t>, kendisine</a:t>
            </a:r>
            <a:r>
              <a:rPr lang="tr-TR" b="1" dirty="0"/>
              <a:t> Matrakçı denmiştir ve bu </a:t>
            </a:r>
            <a:r>
              <a:rPr lang="tr-TR" b="1" dirty="0" smtClean="0"/>
              <a:t>konuda Nasuh-</a:t>
            </a:r>
            <a:r>
              <a:rPr lang="tr-TR" b="1" dirty="0" err="1" smtClean="0"/>
              <a:t>Tuhfetü'l</a:t>
            </a:r>
            <a:r>
              <a:rPr lang="tr-TR" b="1" dirty="0" smtClean="0"/>
              <a:t>-</a:t>
            </a:r>
            <a:r>
              <a:rPr lang="tr-TR" b="1" dirty="0" err="1" smtClean="0"/>
              <a:t>Guzât</a:t>
            </a:r>
            <a:r>
              <a:rPr lang="tr-TR" b="1" dirty="0" smtClean="0"/>
              <a:t> </a:t>
            </a:r>
            <a:r>
              <a:rPr lang="tr-TR" b="1" dirty="0"/>
              <a:t>adlı bir kitap da </a:t>
            </a:r>
            <a:r>
              <a:rPr lang="tr-TR" b="1" dirty="0" smtClean="0"/>
              <a:t>yazmıştır.</a:t>
            </a:r>
            <a:r>
              <a:rPr lang="tr-TR" dirty="0"/>
              <a:t/>
            </a:r>
            <a:br>
              <a:rPr lang="tr-TR" dirty="0"/>
            </a:br>
            <a:endParaRPr lang="tr-TR" dirty="0" smtClean="0"/>
          </a:p>
        </p:txBody>
      </p:sp>
    </p:spTree>
    <p:extLst>
      <p:ext uri="{BB962C8B-B14F-4D97-AF65-F5344CB8AC3E}">
        <p14:creationId xmlns:p14="http://schemas.microsoft.com/office/powerpoint/2010/main" xmlns="" val="264213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Günümüzde devam etmeyen Türk Sporları hangileridir?</a:t>
            </a:r>
            <a:br>
              <a:rPr lang="tr-TR" dirty="0"/>
            </a:br>
            <a:endParaRPr lang="tr-TR" dirty="0"/>
          </a:p>
        </p:txBody>
      </p:sp>
      <p:sp>
        <p:nvSpPr>
          <p:cNvPr id="3" name="İçerik Yer Tutucusu 2"/>
          <p:cNvSpPr>
            <a:spLocks noGrp="1"/>
          </p:cNvSpPr>
          <p:nvPr>
            <p:ph idx="1"/>
          </p:nvPr>
        </p:nvSpPr>
        <p:spPr/>
        <p:txBody>
          <a:bodyPr>
            <a:normAutofit fontScale="85000" lnSpcReduction="10000"/>
          </a:bodyPr>
          <a:lstStyle/>
          <a:p>
            <a:r>
              <a:rPr lang="tr-TR" b="1" dirty="0" smtClean="0"/>
              <a:t>BUZKASİ:</a:t>
            </a:r>
          </a:p>
          <a:p>
            <a:pPr marL="0" indent="0">
              <a:buNone/>
            </a:pPr>
            <a:r>
              <a:rPr lang="tr-TR" dirty="0"/>
              <a:t/>
            </a:r>
            <a:br>
              <a:rPr lang="tr-TR" dirty="0"/>
            </a:br>
            <a:r>
              <a:rPr lang="tr-TR" b="1" dirty="0"/>
              <a:t>Orta Asya'da oynanan, eski Türk oyunu. Oğlak Tartış, </a:t>
            </a:r>
            <a:r>
              <a:rPr lang="tr-TR" b="1" dirty="0" err="1"/>
              <a:t>Kökbörü</a:t>
            </a:r>
            <a:r>
              <a:rPr lang="tr-TR" b="1" dirty="0"/>
              <a:t> adları asıl </a:t>
            </a:r>
            <a:r>
              <a:rPr lang="tr-TR" b="1" dirty="0" err="1"/>
              <a:t>Türkçe'de</a:t>
            </a:r>
            <a:r>
              <a:rPr lang="tr-TR" b="1" dirty="0"/>
              <a:t> bulunan adlarıdır.</a:t>
            </a:r>
            <a:r>
              <a:rPr lang="tr-TR" dirty="0"/>
              <a:t/>
            </a:r>
            <a:br>
              <a:rPr lang="tr-TR" dirty="0"/>
            </a:br>
            <a:r>
              <a:rPr lang="tr-TR" b="1" dirty="0"/>
              <a:t>Göçebe savaşçıların ciritle birlikte idman oyunu olarak oynadığı </a:t>
            </a:r>
            <a:r>
              <a:rPr lang="tr-TR" b="1" dirty="0" err="1"/>
              <a:t>buzkaşi</a:t>
            </a:r>
            <a:r>
              <a:rPr lang="tr-TR" b="1" dirty="0"/>
              <a:t>, geniş bir düzlükte takımlar halinde veya bireysel olarak oynanır. Amaç, başı kesik bir oğlağı, at üstünde taşıyarak belirli mesafeyi aşmak veya düzlüğün ortasında bulunan bayrağın etrafında önceden belirlenen sayıda tur atmaktır. Oğlağı taşıyan atlıyla beraber diğer oyuncular da oğlağı kapmak için yarışır. Atlıların birbirine kamçılarıyla vurmaları serbesttir. Böylece taşıyıcı atlının direnci kırılır. Oğlağın yere düşmesi durumunda ise süvariler at üstünden eğilerek yerdeki oğlağı almaya çalışırlar. Yere inmek de serbesttir, fakat diğer atlılardan gelecek darbeler ölümcül olacağından ve zaman kaybedileceğinden dolayı at üstünde kalmak tercih edilir. </a:t>
            </a:r>
            <a:r>
              <a:rPr lang="tr-TR" b="1" dirty="0" err="1"/>
              <a:t>Buzkaşiye</a:t>
            </a:r>
            <a:r>
              <a:rPr lang="tr-TR" b="1" dirty="0"/>
              <a:t> izleme güzelliğini veren de zaten süvarinin atı üstünde yaptığı bu çevik hareketlerdir. Atına en çok hakim olan ve en çevik </a:t>
            </a:r>
            <a:r>
              <a:rPr lang="tr-TR" b="1" dirty="0" err="1"/>
              <a:t>çopendoz</a:t>
            </a:r>
            <a:r>
              <a:rPr lang="tr-TR" b="1" dirty="0"/>
              <a:t> (atlı) sahada da en etkili olandır. </a:t>
            </a:r>
            <a:r>
              <a:rPr lang="tr-TR" dirty="0"/>
              <a:t/>
            </a:r>
            <a:br>
              <a:rPr lang="tr-TR" dirty="0"/>
            </a:br>
            <a:r>
              <a:rPr lang="tr-TR" dirty="0"/>
              <a:t/>
            </a:r>
            <a:br>
              <a:rPr lang="tr-TR" dirty="0"/>
            </a:br>
            <a:endParaRPr lang="tr-TR" dirty="0" smtClean="0"/>
          </a:p>
        </p:txBody>
      </p:sp>
    </p:spTree>
    <p:extLst>
      <p:ext uri="{BB962C8B-B14F-4D97-AF65-F5344CB8AC3E}">
        <p14:creationId xmlns:p14="http://schemas.microsoft.com/office/powerpoint/2010/main" xmlns="" val="2803820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Günümüzde devam etmeyen Türk Sporları hangileridir?</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b="1" dirty="0"/>
              <a:t>TOKMAK</a:t>
            </a:r>
            <a:r>
              <a:rPr lang="tr-TR" b="1" dirty="0" smtClean="0"/>
              <a:t>:</a:t>
            </a:r>
          </a:p>
          <a:p>
            <a:pPr marL="0" indent="0">
              <a:buNone/>
            </a:pPr>
            <a:r>
              <a:rPr lang="tr-TR" dirty="0"/>
              <a:t/>
            </a:r>
            <a:br>
              <a:rPr lang="tr-TR" dirty="0"/>
            </a:br>
            <a:r>
              <a:rPr lang="tr-TR" b="1" dirty="0"/>
              <a:t>Türklerin en dikkat çeken sporu, muhakkak ki tokmaktır. Bu oyun, bugünkü futbolun babası olup, Orta Asya'da çok makbul bir spordu. Meşhur Ali Kuşçu'nun kısaltarak Türkçeye çevirdiği Tarih-i Hata ve </a:t>
            </a:r>
            <a:r>
              <a:rPr lang="tr-TR" b="1" dirty="0" err="1"/>
              <a:t>Hoten</a:t>
            </a:r>
            <a:r>
              <a:rPr lang="tr-TR" b="1" dirty="0"/>
              <a:t> adlı, aslı o taraflara giden İranlı bir tüccar tarafından yazılmış eserde; </a:t>
            </a:r>
            <a:r>
              <a:rPr lang="tr-TR" dirty="0"/>
              <a:t/>
            </a:r>
            <a:br>
              <a:rPr lang="tr-TR" dirty="0"/>
            </a:br>
            <a:r>
              <a:rPr lang="tr-TR" b="1" dirty="0"/>
              <a:t>Türklerin öküz ödünü şişirip, ayak topu oynadıkları, yahut ata binerek değnekle bu topa vurmak suretiyle müsabakalar düzenledikleri nakledilmektedir. Tokmak, aslında, tabanı kösele olmayıp, üstü gibi deriden yapılmış kısa konçlu bir çeşit çizmenin adıdır. Öküz ödünden yapılmış top oynanırken, ayağa bu giyildiği için adına tokmak oyunu denilmiştir. </a:t>
            </a:r>
            <a:r>
              <a:rPr lang="tr-TR" dirty="0"/>
              <a:t/>
            </a:r>
            <a:br>
              <a:rPr lang="tr-TR" dirty="0"/>
            </a:br>
            <a:r>
              <a:rPr lang="tr-TR" dirty="0"/>
              <a:t/>
            </a:r>
            <a:br>
              <a:rPr lang="tr-TR" dirty="0"/>
            </a:br>
            <a:endParaRPr lang="tr-TR" dirty="0" smtClean="0"/>
          </a:p>
        </p:txBody>
      </p:sp>
    </p:spTree>
    <p:extLst>
      <p:ext uri="{BB962C8B-B14F-4D97-AF65-F5344CB8AC3E}">
        <p14:creationId xmlns:p14="http://schemas.microsoft.com/office/powerpoint/2010/main" xmlns="" val="3464610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Günümüzde devam etmeyen Türk Sporları hangileridir?</a:t>
            </a:r>
            <a:br>
              <a:rPr lang="tr-TR" dirty="0"/>
            </a:br>
            <a:endParaRPr lang="tr-TR" dirty="0"/>
          </a:p>
        </p:txBody>
      </p:sp>
      <p:sp>
        <p:nvSpPr>
          <p:cNvPr id="3" name="İçerik Yer Tutucusu 2"/>
          <p:cNvSpPr>
            <a:spLocks noGrp="1"/>
          </p:cNvSpPr>
          <p:nvPr>
            <p:ph idx="1"/>
          </p:nvPr>
        </p:nvSpPr>
        <p:spPr/>
        <p:txBody>
          <a:bodyPr>
            <a:normAutofit fontScale="92500"/>
          </a:bodyPr>
          <a:lstStyle/>
          <a:p>
            <a:r>
              <a:rPr lang="tr-TR" b="1" dirty="0"/>
              <a:t>CİRİT: </a:t>
            </a:r>
            <a:endParaRPr lang="tr-TR" b="1" dirty="0" smtClean="0"/>
          </a:p>
          <a:p>
            <a:pPr marL="0" indent="0">
              <a:buNone/>
            </a:pPr>
            <a:r>
              <a:rPr lang="tr-TR" dirty="0"/>
              <a:t/>
            </a:r>
            <a:br>
              <a:rPr lang="tr-TR" dirty="0"/>
            </a:br>
            <a:r>
              <a:rPr lang="tr-TR" b="1" dirty="0"/>
              <a:t>Bir diğer deyimle </a:t>
            </a:r>
            <a:r>
              <a:rPr lang="tr-TR" b="1" dirty="0" err="1"/>
              <a:t>Çavgan</a:t>
            </a:r>
            <a:r>
              <a:rPr lang="tr-TR" b="1" dirty="0"/>
              <a:t>, Türklerin yüzyıllardan beri oynadıkları bir ata sporudur.</a:t>
            </a:r>
            <a:r>
              <a:rPr lang="tr-TR" dirty="0"/>
              <a:t/>
            </a:r>
            <a:br>
              <a:rPr lang="tr-TR" dirty="0"/>
            </a:br>
            <a:r>
              <a:rPr lang="tr-TR" b="1" dirty="0"/>
              <a:t>Cirit </a:t>
            </a:r>
            <a:r>
              <a:rPr lang="tr-TR" b="1" dirty="0" err="1"/>
              <a:t>Oyunu'nda</a:t>
            </a:r>
            <a:r>
              <a:rPr lang="tr-TR" b="1" dirty="0"/>
              <a:t> 2 takım bulunur. Bu takımlar 70 ilâ 120 metre genişliğindeki bir alanda karşılıklı olarak alanın en gerisinde 5'er, 6'şar veya 7'şer kişi olarak dizilirler. Ciritçiler bölgesel giyimleriyle atlarına biner. Sağ ellerine atacakları ilk </a:t>
            </a:r>
            <a:r>
              <a:rPr lang="tr-TR" b="1" dirty="0" err="1"/>
              <a:t>ciriti</a:t>
            </a:r>
            <a:r>
              <a:rPr lang="tr-TR" b="1" dirty="0"/>
              <a:t>, diğer ellerine de yedek ve kamçı alırlar. İki tarafın birinden bir atlı öne fırlar, karşı dizinin önüne 30-40 metre kadar yaklaşır. Alay durağındaki rakip takım oyuncularından birine Sağ elindeki </a:t>
            </a:r>
            <a:r>
              <a:rPr lang="tr-TR" b="1" dirty="0" err="1"/>
              <a:t>ciriti</a:t>
            </a:r>
            <a:r>
              <a:rPr lang="tr-TR" b="1" dirty="0"/>
              <a:t> savurur, sonra geri döner, atını kendi dizisine doğru mahmuzlar. Karşı tarafın oyuncusu hızla onu takip eder, elindeki </a:t>
            </a:r>
            <a:r>
              <a:rPr lang="tr-TR" b="1" dirty="0" err="1"/>
              <a:t>ciriti</a:t>
            </a:r>
            <a:r>
              <a:rPr lang="tr-TR" b="1" dirty="0"/>
              <a:t> geri dönüp kaçan karşı taraf elemanına fırlatır. Bu kez ilk oyuncunun çıktığı sıradan diğer bir ciritçi onu karşılar. İkinci diziden çıkan, sırasındaki yerini almak için süratle yerine dönmeye çalışır. Bu defa rakibi onu kovalar ve </a:t>
            </a:r>
            <a:r>
              <a:rPr lang="tr-TR" b="1" dirty="0" err="1"/>
              <a:t>ciritini</a:t>
            </a:r>
            <a:r>
              <a:rPr lang="tr-TR" b="1" dirty="0"/>
              <a:t> atar</a:t>
            </a:r>
            <a:endParaRPr lang="tr-TR" dirty="0"/>
          </a:p>
          <a:p>
            <a:endParaRPr lang="tr-TR" dirty="0" smtClean="0"/>
          </a:p>
          <a:p>
            <a:endParaRPr lang="tr-TR" dirty="0" smtClean="0"/>
          </a:p>
        </p:txBody>
      </p:sp>
      <p:graphicFrame>
        <p:nvGraphicFramePr>
          <p:cNvPr id="10" name="Tablo 9"/>
          <p:cNvGraphicFramePr>
            <a:graphicFrameLocks noGrp="1"/>
          </p:cNvGraphicFramePr>
          <p:nvPr>
            <p:extLst>
              <p:ext uri="{D42A27DB-BD31-4B8C-83A1-F6EECF244321}">
                <p14:modId xmlns:p14="http://schemas.microsoft.com/office/powerpoint/2010/main" xmlns="" val="3814864351"/>
              </p:ext>
            </p:extLst>
          </p:nvPr>
        </p:nvGraphicFramePr>
        <p:xfrm>
          <a:off x="1227918" y="6262588"/>
          <a:ext cx="8388848" cy="342392"/>
        </p:xfrm>
        <a:graphic>
          <a:graphicData uri="http://schemas.openxmlformats.org/drawingml/2006/table">
            <a:tbl>
              <a:tblPr firstRow="1" firstCol="1" bandRow="1">
                <a:tableStyleId>{5C22544A-7EE6-4342-B048-85BDC9FD1C3A}</a:tableStyleId>
              </a:tblPr>
              <a:tblGrid>
                <a:gridCol w="7556674"/>
                <a:gridCol w="832174"/>
              </a:tblGrid>
              <a:tr h="115909">
                <a:tc>
                  <a:txBody>
                    <a:bodyPr/>
                    <a:lstStyle/>
                    <a:p>
                      <a:pPr>
                        <a:lnSpc>
                          <a:spcPct val="107000"/>
                        </a:lnSpc>
                        <a:spcAft>
                          <a:spcPts val="0"/>
                        </a:spcAft>
                      </a:pPr>
                      <a:r>
                        <a:rPr lang="tr-TR" sz="1050" dirty="0" err="1">
                          <a:effectLst/>
                        </a:rPr>
                        <a:t>Kaynak:http</a:t>
                      </a:r>
                      <a:r>
                        <a:rPr lang="tr-TR" sz="1050" dirty="0">
                          <a:effectLst/>
                        </a:rPr>
                        <a:t>://cengizdamar.blogspot.com.tr/2011/12/eski-turk-sporlari-ve-oynadiklari.html</a:t>
                      </a:r>
                      <a:endParaRPr lang="tr-TR"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a:lnSpc>
                          <a:spcPct val="107000"/>
                        </a:lnSpc>
                        <a:spcAft>
                          <a:spcPts val="0"/>
                        </a:spcAft>
                      </a:pPr>
                      <a:r>
                        <a:rPr lang="tr-TR" sz="1050" dirty="0">
                          <a:effectLst/>
                        </a:rPr>
                        <a:t> </a:t>
                      </a:r>
                      <a:endParaRPr lang="tr-TR" sz="1200" dirty="0">
                        <a:effectLst/>
                        <a:latin typeface="Times New Roman" panose="02020603050405020304" pitchFamily="18" charset="0"/>
                        <a:ea typeface="Times New Roman" panose="02020603050405020304" pitchFamily="18" charset="0"/>
                      </a:endParaRPr>
                    </a:p>
                  </a:txBody>
                  <a:tcPr marL="0" marR="0" marT="0" marB="0" anchor="ctr"/>
                </a:tc>
              </a:tr>
              <a:tr h="85504">
                <a:tc>
                  <a:txBody>
                    <a:bodyPr/>
                    <a:lstStyle/>
                    <a:p>
                      <a:pPr>
                        <a:lnSpc>
                          <a:spcPct val="107000"/>
                        </a:lnSpc>
                        <a:spcAft>
                          <a:spcPts val="0"/>
                        </a:spcAft>
                      </a:pPr>
                      <a:r>
                        <a:rPr lang="tr-TR" sz="1050" dirty="0">
                          <a:effectLst/>
                        </a:rPr>
                        <a:t> </a:t>
                      </a:r>
                      <a:endParaRPr lang="tr-TR"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a:lnSpc>
                          <a:spcPct val="107000"/>
                        </a:lnSpc>
                        <a:spcAft>
                          <a:spcPts val="0"/>
                        </a:spcAft>
                      </a:pPr>
                      <a:r>
                        <a:rPr lang="tr-TR" sz="1050" dirty="0">
                          <a:effectLst/>
                        </a:rPr>
                        <a:t> </a:t>
                      </a:r>
                      <a:endParaRPr lang="tr-TR" sz="1200" dirty="0">
                        <a:effectLst/>
                        <a:latin typeface="Times New Roman" panose="02020603050405020304" pitchFamily="18" charset="0"/>
                        <a:ea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xmlns="" val="3630732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186</TotalTime>
  <Words>173</Words>
  <Application>Microsoft Office PowerPoint</Application>
  <PresentationFormat>Özel</PresentationFormat>
  <Paragraphs>41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Duman</vt:lpstr>
      <vt:lpstr>KÜLTÜREL ÖĞELER OLMAZSA TOPLUMLAR NASIL ETKİLENİR?</vt:lpstr>
      <vt:lpstr>Kültürel Öğeleri Olmazsa Toplumlar Nasıl etkilenir?                   *</vt:lpstr>
      <vt:lpstr>Kültürel Öğeleri Olmazsa Toplumlar Nasıl etkilenir?  </vt:lpstr>
      <vt:lpstr>Kültürel Öğeleri Olmazsa Toplumlar Nasıl etkilenir?</vt:lpstr>
      <vt:lpstr>Slayt 5</vt:lpstr>
      <vt:lpstr>Günümüzde devam etmeyen Türk Sporları hangileridir? </vt:lpstr>
      <vt:lpstr>Günümüzde devam etmeyen Türk Sporları hangileridir? </vt:lpstr>
      <vt:lpstr>Günümüzde devam etmeyen Türk Sporları hangileridir? </vt:lpstr>
      <vt:lpstr>Günümüzde devam etmeyen Türk Sporları hangileridir? </vt:lpstr>
      <vt:lpstr>Slayt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EVREN DEMİRBAŞOĞLU</dc:creator>
  <cp:lastModifiedBy>VESTEL</cp:lastModifiedBy>
  <cp:revision>20</cp:revision>
  <dcterms:created xsi:type="dcterms:W3CDTF">2014-11-09T15:21:08Z</dcterms:created>
  <dcterms:modified xsi:type="dcterms:W3CDTF">2014-11-17T08:49:41Z</dcterms:modified>
</cp:coreProperties>
</file>